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4"/>
  </p:notesMasterIdLst>
  <p:sldIdLst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7" r:id="rId17"/>
    <p:sldId id="328" r:id="rId18"/>
    <p:sldId id="329" r:id="rId19"/>
    <p:sldId id="330" r:id="rId20"/>
    <p:sldId id="331" r:id="rId21"/>
    <p:sldId id="332" r:id="rId22"/>
    <p:sldId id="326" r:id="rId23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50" d="100"/>
          <a:sy n="50" d="100"/>
        </p:scale>
        <p:origin x="-328" y="-96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11/5/14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://solutions.brightcove.com/bcls/analytics-api/video-reports-by-player-and-day/video-reports-by-player-and-day.html" TargetMode="External"/><Relationship Id="rId5" Type="http://schemas.openxmlformats.org/officeDocument/2006/relationships/hyperlink" Target="http://solutions.brightcove.com/bcls/analytics-api/most-popular-videos.html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2" TargetMode="External"/><Relationship Id="rId3" Type="http://schemas.openxmlformats.org/officeDocument/2006/relationships/hyperlink" Target="http://files.brightcove.com/analytics-exercises.zi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BrightcoveLearning/Analytics-API-Trai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rightcove.com/analytics-api/videocloud/account/20318290001/report?from=2014-01-01&amp;to=now" TargetMode="External"/><Relationship Id="rId4" Type="http://schemas.openxmlformats.org/officeDocument/2006/relationships/hyperlink" Target="https://data.brightcove.com/analytics-api/videocloud/account/20318290001?from=2014-01-01&amp;to=now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s://data.brightcove.com/analytics-api/videocloud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Brightcove Analytics API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>
          <a:xfrm>
            <a:off x="-3604419" y="4264025"/>
            <a:ext cx="15422019" cy="3892864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Robert Crooks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Director of Brightcove Learning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60155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ctrTitle"/>
          </p:nvPr>
        </p:nvSpPr>
        <p:spPr/>
        <p:txBody>
          <a:bodyPr lIns="0" tIns="0" rIns="0" bIns="0" anchor="b"/>
          <a:lstStyle/>
          <a:p>
            <a:pPr defTabSz="773422"/>
            <a:r>
              <a:rPr lang="en-US" sz="6100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Solutions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by Player and Day</a:t>
            </a:r>
            <a:endParaRPr lang="en-US" sz="2700" b="1" dirty="0">
              <a:solidFill>
                <a:schemeClr val="bg2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22955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TWO BASIC CATEGORIES OF SOLUTIONS</a:t>
            </a:r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2273194"/>
            <a:ext cx="7968265" cy="5844219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Reports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Get a specific data-set that the built-in reports don’t provide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Represent the data differently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Example: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4"/>
              </a:rPr>
              <a:t>http://solutions.brightcove.com/bcls/analytics-api/video-reports-by-player-and-day/video-reports-by-player-and-day.html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</a:t>
            </a:r>
            <a:endParaRPr 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9197329" y="2273194"/>
            <a:ext cx="7545875" cy="37187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Do something (like create a playlist) based on analytics data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Trending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Choose most popular among a set of relevant videos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5"/>
              </a:rPr>
              <a:t>http://solutions.brightcove.com/bcls/analytics-api/most-popular-videos.html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69108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Client Credentials for the Analytics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19180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Client Credential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studio.brightcove.com</a:t>
            </a:r>
            <a:endParaRPr lang="en-US" dirty="0" smtClean="0"/>
          </a:p>
          <a:p>
            <a:r>
              <a:rPr lang="en-US" dirty="0" smtClean="0"/>
              <a:t>Click the gear icon and go to </a:t>
            </a:r>
            <a:r>
              <a:rPr lang="en-US" b="1" dirty="0" smtClean="0"/>
              <a:t>API Authentication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Register New Application</a:t>
            </a:r>
          </a:p>
          <a:p>
            <a:r>
              <a:rPr lang="en-US" dirty="0" smtClean="0"/>
              <a:t>The name and description are optional</a:t>
            </a:r>
          </a:p>
          <a:p>
            <a:r>
              <a:rPr lang="en-US" dirty="0" smtClean="0"/>
              <a:t>Choose one or more accounts and add them to </a:t>
            </a:r>
            <a:r>
              <a:rPr lang="en-US" b="1" dirty="0" smtClean="0"/>
              <a:t>Selected Accounts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Read</a:t>
            </a:r>
            <a:r>
              <a:rPr lang="en-US" dirty="0" smtClean="0"/>
              <a:t> under </a:t>
            </a:r>
            <a:r>
              <a:rPr lang="en-US" b="1" dirty="0" smtClean="0"/>
              <a:t>Analytics</a:t>
            </a:r>
            <a:r>
              <a:rPr lang="en-US" dirty="0" smtClean="0"/>
              <a:t> under the </a:t>
            </a:r>
            <a:r>
              <a:rPr lang="en-US" b="1" dirty="0" smtClean="0"/>
              <a:t>Exposed Brightcove APIs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Save</a:t>
            </a:r>
          </a:p>
          <a:p>
            <a:r>
              <a:rPr lang="en-US" dirty="0" smtClean="0"/>
              <a:t>Be sure to copy and save the </a:t>
            </a:r>
            <a:r>
              <a:rPr lang="en-US" b="1" dirty="0" smtClean="0"/>
              <a:t>Client ID </a:t>
            </a:r>
            <a:r>
              <a:rPr lang="en-US" dirty="0" smtClean="0"/>
              <a:t>and </a:t>
            </a:r>
            <a:r>
              <a:rPr lang="en-US" b="1" dirty="0" smtClean="0"/>
              <a:t>Client Secret </a:t>
            </a:r>
            <a:r>
              <a:rPr lang="en-US" dirty="0" smtClean="0"/>
              <a:t>that appear in the popup 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7134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Analytics by Custom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24890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 this exercise we will use the Media API and Analytics API together to create a report on analytics for videos that have a certain custom field value</a:t>
            </a:r>
          </a:p>
          <a:p>
            <a:r>
              <a:rPr lang="en-US" dirty="0" smtClean="0"/>
              <a:t>You will need a Media API read token for the account that you just got client credentials for</a:t>
            </a:r>
          </a:p>
          <a:p>
            <a:r>
              <a:rPr lang="en-US" dirty="0" smtClean="0"/>
              <a:t>Because we can’t access the </a:t>
            </a:r>
            <a:r>
              <a:rPr lang="en-US" dirty="0" err="1" smtClean="0"/>
              <a:t>OAuth</a:t>
            </a:r>
            <a:r>
              <a:rPr lang="en-US" dirty="0" smtClean="0"/>
              <a:t> API from a web page, we will route the request through the Learning Services Analytics API proxy to get the access token: </a:t>
            </a:r>
            <a:r>
              <a:rPr lang="en-US" dirty="0" smtClean="0">
                <a:hlinkClick r:id="rId2"/>
              </a:rPr>
              <a:t>http:</a:t>
            </a:r>
            <a:r>
              <a:rPr lang="en-US" dirty="0">
                <a:hlinkClick r:id="rId2"/>
              </a:rPr>
              <a:t>//</a:t>
            </a:r>
            <a:r>
              <a:rPr lang="en-US" dirty="0" smtClean="0">
                <a:hlinkClick r:id="rId2"/>
              </a:rPr>
              <a:t>solutions.brightcove.com:8002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Exercise files are </a:t>
            </a:r>
            <a:r>
              <a:rPr lang="en-US" dirty="0"/>
              <a:t>in </a:t>
            </a:r>
            <a:r>
              <a:rPr lang="en-US" dirty="0">
                <a:hlinkClick r:id="rId3"/>
              </a:rPr>
              <a:t>http://files.brightcove.com</a:t>
            </a:r>
            <a:r>
              <a:rPr lang="en-US" dirty="0" smtClean="0">
                <a:hlinkClick r:id="rId3"/>
              </a:rPr>
              <a:t>/analytics-exercises.zip</a:t>
            </a:r>
            <a:r>
              <a:rPr lang="en-US" dirty="0" smtClean="0"/>
              <a:t> (you need to save the files somewhere under the document root of your local web server)</a:t>
            </a:r>
          </a:p>
          <a:p>
            <a:r>
              <a:rPr lang="en-US" dirty="0" smtClean="0"/>
              <a:t>We will used the </a:t>
            </a:r>
            <a:r>
              <a:rPr lang="en-US" dirty="0" err="1" smtClean="0"/>
              <a:t>bc-mapi.js</a:t>
            </a:r>
            <a:r>
              <a:rPr lang="en-US" dirty="0" smtClean="0"/>
              <a:t> wrapper for the Media API calls</a:t>
            </a:r>
          </a:p>
          <a:p>
            <a:r>
              <a:rPr lang="en-US" dirty="0" smtClean="0"/>
              <a:t>I’ve done the tedious humdrum part of the HTML/JS for you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3159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Media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analytics-</a:t>
            </a:r>
            <a:r>
              <a:rPr lang="en-US" dirty="0" err="1" smtClean="0"/>
              <a:t>exercise.html</a:t>
            </a:r>
            <a:r>
              <a:rPr lang="en-US" dirty="0" smtClean="0"/>
              <a:t> in the analytics-exercises folder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getVideos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mapi-request.js</a:t>
            </a:r>
            <a:r>
              <a:rPr lang="en-US" b="1" dirty="0" smtClean="0"/>
              <a:t> </a:t>
            </a:r>
            <a:r>
              <a:rPr lang="en-US" dirty="0" smtClean="0"/>
              <a:t>after the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mapi-request.js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 goes here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onMapiResponse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mapi-response.js</a:t>
            </a:r>
            <a:r>
              <a:rPr lang="en-US" b="1" dirty="0" smtClean="0"/>
              <a:t>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mapi-response.js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here</a:t>
            </a:r>
            <a:r>
              <a:rPr lang="en-US" dirty="0"/>
              <a:t>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Save and browse the page (through your local web server) to test the Media API call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5683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Analytics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b="1" dirty="0" err="1" smtClean="0"/>
              <a:t>submitRequest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smtClean="0"/>
              <a:t>analytics-</a:t>
            </a:r>
            <a:r>
              <a:rPr lang="en-US" b="1" dirty="0" err="1" smtClean="0"/>
              <a:t>request.js</a:t>
            </a:r>
            <a:r>
              <a:rPr lang="en-US" b="1" dirty="0"/>
              <a:t> </a:t>
            </a:r>
            <a:r>
              <a:rPr lang="en-US" dirty="0"/>
              <a:t>after 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analytics-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request.js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</a:t>
            </a:r>
            <a:r>
              <a:rPr lang="en-US" dirty="0" smtClean="0"/>
              <a:t>here comment</a:t>
            </a:r>
          </a:p>
          <a:p>
            <a:r>
              <a:rPr lang="en-US" dirty="0" smtClean="0"/>
              <a:t>Save the file and browse it to test the Analytics </a:t>
            </a:r>
            <a:r>
              <a:rPr lang="en-US" smtClean="0"/>
              <a:t>API request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2691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Thank you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 smtClean="0"/>
              <a:t>All materials used in this session are available at:</a:t>
            </a:r>
          </a:p>
          <a:p>
            <a:pPr>
              <a:spcBef>
                <a:spcPts val="50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BrightcoveLearning</a:t>
            </a:r>
            <a:r>
              <a:rPr lang="en-US" dirty="0">
                <a:hlinkClick r:id="rId2"/>
              </a:rPr>
              <a:t>/Analytics-API-Training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00091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AGENDA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Module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1517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09414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</a:rPr>
              <a:t>The Analytics Module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GA now</a:t>
            </a:r>
          </a:p>
          <a:p>
            <a:r>
              <a:rPr lang="en-US" dirty="0" smtClean="0"/>
              <a:t>Gets all its data from the Analytics API</a:t>
            </a:r>
          </a:p>
          <a:p>
            <a:r>
              <a:rPr lang="en-US" dirty="0" smtClean="0"/>
              <a:t>A lot there now</a:t>
            </a:r>
          </a:p>
          <a:p>
            <a:r>
              <a:rPr lang="en-US" dirty="0" smtClean="0"/>
              <a:t>Export data as CSV or XLSX file</a:t>
            </a:r>
          </a:p>
          <a:p>
            <a:r>
              <a:rPr lang="en-US" dirty="0" smtClean="0"/>
              <a:t>Coming: Custom Report Builder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22237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4715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NEW ANALYTICS API</a:t>
            </a:r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 REST-based API that you can access from any programming language/application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Allows you to retrieve the data directly and use it in any way you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like (as JSON, CSV, or XLSX*)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Provides account rollups and detailed reports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Multiple dimensions and filters to allow you to retrieve just the data you want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(report):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https://data.brightcove.com/analytics-api/videocloud/</a:t>
            </a:r>
            <a:r>
              <a:rPr lang="en-US" sz="2400" u="sng" dirty="0" smtClean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accounts/</a:t>
            </a: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20318290001/report?from=2014-01-01&amp;to=now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(account rollup):</a:t>
            </a:r>
          </a:p>
          <a:p>
            <a:pPr marL="485969" lvl="1" defTabSz="773422">
              <a:spcBef>
                <a:spcPts val="500"/>
              </a:spcBef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https://data.brightcove.com/analytics-api/videocloud/</a:t>
            </a:r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accounts/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20318290001?from=2014-01-01&amp;to=now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endParaRPr lang="en-US" sz="2000" dirty="0" smtClean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endParaRPr lang="en-US" sz="20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you may see older samples that use /account/ instead of /accounts/ - /account/ is still supported, but deprecated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6181" y="8607425"/>
            <a:ext cx="9401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Getting XLSX data back from your own app not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00065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 AND AUTHORIZATION</a:t>
            </a:r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</a:t>
            </a:r>
            <a:endParaRPr lang="en-US" sz="24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Authorization via OAuth2 Bearer token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Passed as request header: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Authorization: Bearer </a:t>
            </a:r>
            <a:r>
              <a:rPr lang="en-US" sz="2400" i="1" dirty="0" err="1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access_token</a:t>
            </a:r>
            <a:endParaRPr lang="en-US" sz="2400" i="1" dirty="0" smtClean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524179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Early Limited Access customers have permanent tokens – going forward everyone will use our </a:t>
            </a:r>
            <a:r>
              <a:rPr lang="en-US" sz="2400" dirty="0" err="1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OAuth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services to get temporary access tokens, as we will do in the exercises</a:t>
            </a:r>
            <a:endParaRPr lang="en-US" sz="24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20040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</a:t>
            </a:r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7" y="1911008"/>
            <a:ext cx="783964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These are data buckets you can query and/or filter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on (equivalent to SQL </a:t>
            </a:r>
            <a:r>
              <a:rPr lang="en-US" sz="2400" b="1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group by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Query 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&amp;dimensions=</a:t>
            </a:r>
            <a:r>
              <a:rPr lang="en-US" sz="2000" dirty="0" err="1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player,video</a:t>
            </a:r>
            <a:endParaRPr lang="en-US" sz="20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 on 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&amp;where=player==12345;video==67890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Returned metrics vary by dimension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(Some) dimensions can be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combined (which ones not quite finalized)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 can take multiple values:</a:t>
            </a:r>
          </a:p>
          <a:p>
            <a:pPr marL="508109" lvl="1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videos==12345,67890 – interpreted as video=12345 OR video=67890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8582798" y="1911008"/>
            <a:ext cx="7841230" cy="5089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account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day*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country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city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region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referrer_domain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source_type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search_terms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device_os</a:t>
            </a:r>
            <a:endParaRPr lang="en-US"/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8852747" y="6794164"/>
            <a:ext cx="6664569" cy="12692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45737" tIns="45737" rIns="45737" bIns="45737">
            <a:prstTxWarp prst="textNoShape">
              <a:avLst/>
            </a:prstTxWarp>
          </a:bodyPr>
          <a:lstStyle/>
          <a:p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* The dev team does not  recommend using day as a filter – note that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&amp;where=day==2014-01-01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will get you the same results as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&amp;from=2014-01-01&amp;to=2014-01-01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and the latter is the recommended way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395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PARAMETERS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Limit or modify the returned data items in various ways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Date/Time:</a:t>
            </a: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&amp;from=2013-12-16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(</a:t>
            </a:r>
            <a:r>
              <a:rPr lang="en-US" sz="2400" dirty="0" err="1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only works for reports, not rollups)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30 days before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milliseconds and applicable only to data for previous 30 days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&amp;to=2014-01-10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now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milliseconds and applicable only to data for previous 30 days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&amp;where=dimension1==value1;dimension2==value2 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Paging: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&amp;limit=20&amp;offset=40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(limit default is 10; offset default is 0)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Fields: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&amp;fields=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video_view,engagement_score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(default is </a:t>
            </a:r>
            <a:r>
              <a:rPr lang="en-US" sz="2400" dirty="0" err="1" smtClean="0">
                <a:solidFill>
                  <a:srgbClr val="F67E3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video_view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;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possible values depend on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dimension; </a:t>
            </a:r>
            <a:r>
              <a:rPr lang="en-US" sz="2400" dirty="0" smtClean="0">
                <a:solidFill>
                  <a:schemeClr val="accent2"/>
                </a:solidFill>
                <a:latin typeface="Source Code Pro"/>
                <a:ea typeface="Arial" pitchFamily="-65" charset="0"/>
                <a:cs typeface="Source Code Pro"/>
                <a:sym typeface="Arial" pitchFamily="-65" charset="0"/>
              </a:rPr>
              <a:t>fields=all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to return all fields)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Sorting: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&amp;sort=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(must be a metric returned for the dimension(s))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8794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7017</TotalTime>
  <Words>1138</Words>
  <Application>Microsoft Macintosh PowerPoint</Application>
  <PresentationFormat>Custom</PresentationFormat>
  <Paragraphs>127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BC-Template2014</vt:lpstr>
      <vt:lpstr>Brightcove Dark</vt:lpstr>
      <vt:lpstr>2014 Titles</vt:lpstr>
      <vt:lpstr>Product titles with tagline</vt:lpstr>
      <vt:lpstr>Products with no taglines</vt:lpstr>
      <vt:lpstr>Brightcove Analytics API</vt:lpstr>
      <vt:lpstr>AGENDA</vt:lpstr>
      <vt:lpstr>The Analytics API</vt:lpstr>
      <vt:lpstr>The Analytics Module</vt:lpstr>
      <vt:lpstr>The Analytics API</vt:lpstr>
      <vt:lpstr>THE NEW ANALYTICS API</vt:lpstr>
      <vt:lpstr>SERVICE URL AND AUTHORIZATION</vt:lpstr>
      <vt:lpstr>DIMENSIONS</vt:lpstr>
      <vt:lpstr>PARAMETERS</vt:lpstr>
      <vt:lpstr>Sample Solutions</vt:lpstr>
      <vt:lpstr>TWO BASIC CATEGORIES OF SOLUTIONS</vt:lpstr>
      <vt:lpstr>Exercise 1</vt:lpstr>
      <vt:lpstr>Get Client Credential</vt:lpstr>
      <vt:lpstr>Exercise 2</vt:lpstr>
      <vt:lpstr>Setup</vt:lpstr>
      <vt:lpstr>The Media API Part</vt:lpstr>
      <vt:lpstr>The Analytics API Part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Robert Crooks</cp:lastModifiedBy>
  <cp:revision>49</cp:revision>
  <dcterms:created xsi:type="dcterms:W3CDTF">2014-09-13T21:02:55Z</dcterms:created>
  <dcterms:modified xsi:type="dcterms:W3CDTF">2014-11-05T16:55:52Z</dcterms:modified>
</cp:coreProperties>
</file>